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70" r:id="rId5"/>
    <p:sldId id="279" r:id="rId6"/>
    <p:sldId id="301" r:id="rId7"/>
    <p:sldId id="278" r:id="rId8"/>
    <p:sldId id="308" r:id="rId9"/>
    <p:sldId id="293" r:id="rId10"/>
    <p:sldId id="280" r:id="rId11"/>
    <p:sldId id="309" r:id="rId12"/>
    <p:sldId id="291" r:id="rId13"/>
    <p:sldId id="304" r:id="rId14"/>
    <p:sldId id="306" r:id="rId15"/>
    <p:sldId id="307" r:id="rId16"/>
    <p:sldId id="295" r:id="rId17"/>
    <p:sldId id="296" r:id="rId18"/>
    <p:sldId id="297" r:id="rId19"/>
    <p:sldId id="286" r:id="rId20"/>
    <p:sldId id="29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424344"/>
    <a:srgbClr val="F6C160"/>
    <a:srgbClr val="F6C35F"/>
    <a:srgbClr val="FFC000"/>
    <a:srgbClr val="63E7EA"/>
    <a:srgbClr val="557544"/>
    <a:srgbClr val="F09E6D"/>
    <a:srgbClr val="8F7CA9"/>
    <a:srgbClr val="EE8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235" autoAdjust="0"/>
  </p:normalViewPr>
  <p:slideViewPr>
    <p:cSldViewPr snapToGrid="0">
      <p:cViewPr varScale="1">
        <p:scale>
          <a:sx n="55" d="100"/>
          <a:sy n="55" d="100"/>
        </p:scale>
        <p:origin x="103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안녕하십니까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딥러닝을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기반으로 Noise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Canceling을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구현하는 프로젝트를 진행한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이명신입니다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4247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Ced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와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rced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의 차이를 설명하며 모델의 구조 설명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이러한 구조를 채택한 이유설명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2058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실행환경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: google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colab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TPU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사용</a:t>
            </a: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Overfitting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을 막기위해 한 것들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L2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regulizer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batchnomalization</a:t>
            </a: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Skip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에 대해 설명</a:t>
            </a: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활성화 함수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ReLu</a:t>
            </a: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Clean</a:t>
            </a: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Noise added </a:t>
            </a: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Noise reduction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그림 첨부</a:t>
            </a: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지금부터 시간과 성능을 비교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with RNN, DNN</a:t>
            </a:r>
          </a:p>
          <a:p>
            <a:pPr>
              <a:lnSpc>
                <a:spcPct val="115000"/>
              </a:lnSpc>
            </a:pP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모델을 생성하는 함수인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build_model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코드에서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Tensorflow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2.0,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즉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keras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이용하여 코딩이 되어 있음을 알 수 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activation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함수로는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relu를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사용하였고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padding을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적용하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여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Feature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더 잘 구분해 보고자 하였습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니다.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때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stride는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1x1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size로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진행하였습니다. 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(Padding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적용하지 않은 모델과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Padding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적용한 모델을 비교해 본 결과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Padding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적용한 모델의 성능이 조금 더 좋았기 때문입니다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.)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또한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overfitting을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방지하기 위해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batchnomalization을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층 사이사이에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섞어주었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추가적으로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early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stopping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의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patient를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50으로 설정하였고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epoch는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600으로 설정하였습니다.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이러한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하이퍼파라미터는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여러 시행착오를 통해서 가장 최적의 값을 선정할 수 있었습니다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(Epoch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너무 크면 원본 소리까지 뭉개지는 문제가 있었는데 데이터의 양을 조금 더 늘리는 것도 방법이었겠지만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epoch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조금 줄임으로써 이 문제를 해결해보고자 하였고 최적의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epoch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설정할 수 있었습니다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.)</a:t>
            </a:r>
          </a:p>
          <a:p>
            <a:pPr>
              <a:lnSpc>
                <a:spcPct val="115000"/>
              </a:lnSpc>
            </a:pP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최종적으로 나온 결과물의 파형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우하단에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표시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되어 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그림을 보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면 파형이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Reduction(Canceling)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전에 비해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잡음 부분이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줄어든 모습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파형의 변화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)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눈으로 확인할 수 있습니다.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7714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이 모델을 이용하여 학습해 본 결과는 다음과 같습니다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Reduction </a:t>
            </a:r>
            <a:r>
              <a:rPr kumimoji="1" lang="ko-KR" altLang="en-US" dirty="0"/>
              <a:t>모델 전에 비해 </a:t>
            </a:r>
            <a:r>
              <a:rPr kumimoji="1" lang="en-US" altLang="ko-KR" dirty="0"/>
              <a:t>Reduction </a:t>
            </a:r>
            <a:r>
              <a:rPr kumimoji="1" lang="ko-KR" altLang="en-US" dirty="0"/>
              <a:t>후의 파형이 더 날카로워졌으며 일부 </a:t>
            </a:r>
            <a:r>
              <a:rPr kumimoji="1" lang="en-US" altLang="ko-KR" dirty="0"/>
              <a:t>Noise</a:t>
            </a:r>
            <a:r>
              <a:rPr kumimoji="1" lang="ko-KR" altLang="en-US" dirty="0"/>
              <a:t>를 깎아낸 부분이 있음을 실제 파형으로 확인할 수 있었습니다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그러나 실제 시연 영상을 보시면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원본 또한 </a:t>
            </a:r>
            <a:r>
              <a:rPr kumimoji="1" lang="ko-KR" altLang="en-US" dirty="0" err="1"/>
              <a:t>뭉개져버리는</a:t>
            </a:r>
            <a:r>
              <a:rPr kumimoji="1" lang="ko-KR" altLang="en-US" dirty="0"/>
              <a:t> 현상이 발생하였습니다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처음에 </a:t>
            </a:r>
            <a:r>
              <a:rPr kumimoji="1" lang="en-US" altLang="ko-KR" dirty="0" err="1"/>
              <a:t>Bidirection</a:t>
            </a:r>
            <a:r>
              <a:rPr kumimoji="1" lang="ko-KR" altLang="en-US" dirty="0"/>
              <a:t> 방식을 적용하여 층을 추가한 모델에서는 원본 소리까지 제거되어 아예 들을 수 없는 소리 파일을 출력하는 문제가 있었습니다</a:t>
            </a:r>
            <a:r>
              <a:rPr kumimoji="1" lang="en-US" altLang="ko-KR" dirty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808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은 층의 수를 다르게 하여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값의 수렴정도를 측정하였는데</a:t>
            </a:r>
            <a:endParaRPr kumimoji="1" lang="en-US" altLang="ko-KR" dirty="0"/>
          </a:p>
          <a:p>
            <a:r>
              <a:rPr kumimoji="1" lang="ko-KR" altLang="en-US" dirty="0"/>
              <a:t>가장 낮은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값으로 수렴한 모델을 채택하였습니다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그래서 다음과 같이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모델을 설계할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층을 하나만 쌓은 경우 그리고 층을 여러 개 쌓은 경우를 나누어서 비교해 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층을 여러 개 쌓았을 때</a:t>
            </a:r>
            <a:r>
              <a:rPr kumimoji="1" lang="en-US" altLang="ko-KR" dirty="0"/>
              <a:t>, Bidirectional</a:t>
            </a:r>
            <a:r>
              <a:rPr kumimoji="1" lang="ko-KR" altLang="en-US" dirty="0"/>
              <a:t>이라고 해서 신호를 양방향으로 전달하는 방식</a:t>
            </a:r>
            <a:r>
              <a:rPr kumimoji="1" lang="en-US" altLang="ko-KR" dirty="0"/>
              <a:t> (</a:t>
            </a:r>
            <a:r>
              <a:rPr kumimoji="1" lang="ko-KR" altLang="en-US" dirty="0"/>
              <a:t>양방향으로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를 전달하는 방식</a:t>
            </a:r>
            <a:r>
              <a:rPr kumimoji="1" lang="en-US" altLang="ko-KR" dirty="0"/>
              <a:t>) </a:t>
            </a:r>
            <a:r>
              <a:rPr kumimoji="1" lang="ko-KR" altLang="en-US" dirty="0"/>
              <a:t>또한 사용해 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 오히려 층이 더 많아지면 성능이 더 좋지 못했으며 심지어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가 튀는 현상까지 발생하였습니다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이는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데이터의 양 부족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 이슈 등 여러가지 요인이 있을 수 있겠지만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층을 추가할 경우 정상적인 소리 신호를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잘못 인식하는 확률이 높아진다고 생각하게 되었다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그래서 결론적으로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RNN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 Canceling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모델을 설계할 시에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Bidirectional(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양방향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신호전달 방식을 쓰는 것은 맞지 않는다고 생각하여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단방향의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many-to-many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모델을 이용하여 설계해 보았습니다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6407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이 모델을 이용하여 학습해 본 결과는 다음과 같습니다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Reduction </a:t>
            </a:r>
            <a:r>
              <a:rPr kumimoji="1" lang="ko-KR" altLang="en-US" dirty="0"/>
              <a:t>모델 전에 비해 </a:t>
            </a:r>
            <a:r>
              <a:rPr kumimoji="1" lang="en-US" altLang="ko-KR" dirty="0"/>
              <a:t>Reduction </a:t>
            </a:r>
            <a:r>
              <a:rPr kumimoji="1" lang="ko-KR" altLang="en-US" dirty="0"/>
              <a:t>후의 파형이 더 날카로워졌으며 일부 </a:t>
            </a:r>
            <a:r>
              <a:rPr kumimoji="1" lang="en-US" altLang="ko-KR" dirty="0"/>
              <a:t>Noise</a:t>
            </a:r>
            <a:r>
              <a:rPr kumimoji="1" lang="ko-KR" altLang="en-US" dirty="0"/>
              <a:t>를 깎아낸 부분이 있음을 실제 파형으로 확인할 수 있었습니다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그러나 실제 시연 영상을 보시면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원본 또한 </a:t>
            </a:r>
            <a:r>
              <a:rPr kumimoji="1" lang="ko-KR" altLang="en-US" dirty="0" err="1"/>
              <a:t>뭉개져버리는</a:t>
            </a:r>
            <a:r>
              <a:rPr kumimoji="1" lang="ko-KR" altLang="en-US" dirty="0"/>
              <a:t> 현상이 발생하였습니다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처음에 </a:t>
            </a:r>
            <a:r>
              <a:rPr kumimoji="1" lang="en-US" altLang="ko-KR" dirty="0" err="1"/>
              <a:t>Bidirection</a:t>
            </a:r>
            <a:r>
              <a:rPr kumimoji="1" lang="ko-KR" altLang="en-US" dirty="0"/>
              <a:t> 방식을 적용하여 층을 추가한 모델에서는 원본 소리까지 제거되어 아예 들을 수 없는 소리 파일을 출력하는 문제가 있었습니다</a:t>
            </a:r>
            <a:r>
              <a:rPr kumimoji="1" lang="en-US" altLang="ko-KR" dirty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9043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새로찍어야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할듯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3948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학습시간</a:t>
            </a:r>
            <a:endParaRPr kumimoji="1" lang="en-US" altLang="ko-KR" dirty="0"/>
          </a:p>
          <a:p>
            <a:r>
              <a:rPr kumimoji="1" lang="en-US" altLang="ko-KR" dirty="0"/>
              <a:t>CNN 50</a:t>
            </a:r>
            <a:r>
              <a:rPr kumimoji="1" lang="ko-KR" altLang="en-US" dirty="0"/>
              <a:t>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RNN 128 3</a:t>
            </a:r>
            <a:r>
              <a:rPr kumimoji="1" lang="ko-KR" altLang="en-US" dirty="0"/>
              <a:t>시간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분</a:t>
            </a:r>
            <a:endParaRPr kumimoji="1" lang="en-US" altLang="ko-KR" dirty="0"/>
          </a:p>
          <a:p>
            <a:r>
              <a:rPr kumimoji="1" lang="en-US" altLang="ko-KR" dirty="0"/>
              <a:t>RNN 256 2</a:t>
            </a:r>
            <a:r>
              <a:rPr kumimoji="1" lang="ko-KR" altLang="en-US" dirty="0"/>
              <a:t>시간 </a:t>
            </a:r>
            <a:r>
              <a:rPr kumimoji="1" lang="en-US" altLang="ko-KR" dirty="0"/>
              <a:t>40</a:t>
            </a:r>
            <a:r>
              <a:rPr kumimoji="1" lang="ko-KR" altLang="en-US" dirty="0"/>
              <a:t>분</a:t>
            </a:r>
            <a:endParaRPr kumimoji="1" lang="en-US" altLang="ko-KR" dirty="0"/>
          </a:p>
          <a:p>
            <a:r>
              <a:rPr kumimoji="1" lang="en-US" altLang="ko-KR" dirty="0"/>
              <a:t>RNN 128128 10</a:t>
            </a:r>
            <a:r>
              <a:rPr kumimoji="1" lang="ko-KR" altLang="en-US" dirty="0"/>
              <a:t>시간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701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53C4B4-5CEF-E343-AB09-68FDFD8ED05E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73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서론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본론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시연영상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결론 순으로 발표 진행하겠습니다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91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dirty="0">
                <a:effectLst/>
                <a:latin typeface="Arial" panose="020B0604020202020204" pitchFamily="34" charset="0"/>
              </a:rPr>
              <a:t>현대사회의 이슈중의 하나는 소음이고 시장에 이를 위한 여러 제품들이 출시되어 있습니다</a:t>
            </a:r>
            <a:r>
              <a:rPr kumimoji="1" lang="en-US" altLang="ko-KR" sz="1800" dirty="0">
                <a:effectLst/>
                <a:latin typeface="Arial" panose="020B0604020202020204" pitchFamily="34" charset="0"/>
              </a:rPr>
              <a:t>. </a:t>
            </a:r>
            <a:r>
              <a:rPr kumimoji="1" lang="ko-KR" altLang="en-US" sz="1800" dirty="0">
                <a:effectLst/>
                <a:latin typeface="Arial" panose="020B0604020202020204" pitchFamily="34" charset="0"/>
              </a:rPr>
              <a:t>이러한 것들에 흥미를 느껴서 </a:t>
            </a:r>
            <a:r>
              <a:rPr kumimoji="1" lang="en-US" altLang="ko-KR" sz="1800" dirty="0" err="1">
                <a:effectLst/>
                <a:latin typeface="Arial" panose="020B0604020202020204" pitchFamily="34" charset="0"/>
              </a:rPr>
              <a:t>NoiseCanceling</a:t>
            </a:r>
            <a:r>
              <a:rPr kumimoji="1" lang="ko-KR" altLang="en-US" sz="1800" dirty="0">
                <a:effectLst/>
                <a:latin typeface="Arial" panose="020B0604020202020204" pitchFamily="34" charset="0"/>
              </a:rPr>
              <a:t>을 주제로 선택하게 되었습니다</a:t>
            </a:r>
            <a:r>
              <a:rPr kumimoji="1" lang="en-US" altLang="ko-KR" sz="1800" dirty="0"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910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저희의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목적은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딥러닝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통해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실생활에서 발생할 수 있는 여러 소음들에 대해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oise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anceling을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CNN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과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RNN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방식으로 구현하는 것입니다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CNN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의 경우 이미지 인식에 뛰어난 성능을 보이고 있지만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audio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데이터 학습에도 준수한 성능을 보이기에 시도해보았습니다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RNN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의 경우 기존의 자연어처리같은 연속적인 데이터에 강한모습을 보이므로 시도해보았습니다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이 과정에서 여러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opensource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와 논문들을 참고하였습니다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14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저희가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설계하고 수집한 데이터에 대해 설명하겠습니다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우선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Noise로는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8개의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소리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파일을 사용하였습니다.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Pink, White, Brown noise -&gt;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지직거리는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라디오 소리이며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나머지 데이터들은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엔진 소리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드릴 소리와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같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실생활에서 들을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수 있는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oise들을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사용하였습니다.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riginal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ata는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소음이 없는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깔끔한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소리를 의미합니다. 훈련에 사용하는 만큼 많은 양이 필요하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며 데이터의 품질을 높이기 위해 널리 알려진 여러 데이터셋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포함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하였습니다.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한국어 소리 데이터인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KSS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사용하였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이러한 데이터는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kaggle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을 이용해서 가져왔습니다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저희는 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Original Data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Noise Data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를 섞어서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NoiseAdded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데이터를 만들었고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,</a:t>
            </a:r>
            <a:b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</a:b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이를 훈련을 위한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dataset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으로 사용하였습니다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89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</a:t>
            </a:r>
            <a:r>
              <a:rPr kumimoji="1" lang="en-US" altLang="ko-KR" dirty="0"/>
              <a:t>, RNN</a:t>
            </a:r>
            <a:r>
              <a:rPr kumimoji="1" lang="ko-KR" altLang="en-US" dirty="0"/>
              <a:t>을 이용한 모델을 설계하는 방법에 대해서 설명하도록 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 모델에서는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을 사용했습니다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RNN</a:t>
            </a:r>
            <a:r>
              <a:rPr kumimoji="1" lang="ko-KR" altLang="en-US" dirty="0"/>
              <a:t>을 이용한 </a:t>
            </a:r>
            <a:r>
              <a:rPr kumimoji="1" lang="en-US" altLang="ko-KR" dirty="0"/>
              <a:t>Noise Canceling </a:t>
            </a:r>
            <a:r>
              <a:rPr kumimoji="1" lang="ko-KR" altLang="en-US" dirty="0"/>
              <a:t>기법으로는 </a:t>
            </a:r>
            <a:r>
              <a:rPr kumimoji="1" lang="en-US" altLang="ko-KR" dirty="0"/>
              <a:t>LSTM, GRU </a:t>
            </a:r>
            <a:r>
              <a:rPr kumimoji="1" lang="ko-KR" altLang="en-US" dirty="0"/>
              <a:t>그리고 최근 </a:t>
            </a:r>
            <a:r>
              <a:rPr kumimoji="1" lang="en-US" altLang="ko-KR" dirty="0"/>
              <a:t>Transformer </a:t>
            </a:r>
            <a:r>
              <a:rPr kumimoji="1" lang="ko-KR" altLang="en-US" dirty="0"/>
              <a:t>기법이 크게 주목받고 있는데요</a:t>
            </a:r>
            <a:r>
              <a:rPr kumimoji="1" lang="en-US" altLang="ko-KR" dirty="0"/>
              <a:t>,</a:t>
            </a: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 작품에서는 제일 기본적이면서 학습 시간이 훨씬 빠르고 수월한 </a:t>
            </a:r>
            <a:r>
              <a:rPr lang="en-US" altLang="ko-KR" sz="1200" b="1" dirty="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LSTM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모델을 이용하여 모델을 설계하였습니다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그림을 보시면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Noise Audio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와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Clean Audio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 합쳐져서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 Added Audio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 되고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각각을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STFT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 해서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Neural Network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 만들게 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이를 통해 예측한 모델에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Inverse STFT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 하여 최종적으로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Canceling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된 소리 파일을 얻어내고자 하였습니다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13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Training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dataset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사용하기 전에 한가지 과정을 거치는데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푸리에 변환입니다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먼저 이 프로젝트를 진행하면서 여러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opensource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와 논문들을 참고하였는데 그중 하나는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stft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입니다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오픈 소스를 이용하여 개발을 진행하였으며 그 과정에서 알아야 하는 이론에 대해 정리하고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어떻게 더 발전시켰는지를 이야기하고자 합니다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먼저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CNN을 이용해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oise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Canceling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구현한 과정에 대해 설명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드리겠습니다.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실행환경으로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ensorflow 는 2.0 버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사용하였고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추가적으로 필요한 모듈을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import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하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였으며 왼쪽 그림에 제시된 바와 같습니다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오른쪽 그림은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Fourier Transform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을 나타내어 줍니다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저희는 데이터의 전처리 과정에서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ur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ier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transform을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진행하였는데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그 이유는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이를 진행할 경우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모델이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udio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Data의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eature를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더 잘 추출할 수 있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게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되기 때문입니다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오디오신호는 대부분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onstationary인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점을 감안하여 저희는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short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term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fourier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transform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사용했습니다.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)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 Unicode MS"/>
              </a:rPr>
              <a:t>(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 Unicode MS"/>
              </a:rPr>
              <a:t>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디오신호는 대부분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onstationary입니다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 즉, 신호의 평균과 분산이 시간이 지남에 따라 변하게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됩니다.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경우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전제 오디오 신호에 대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Fourier Transform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계산을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하는 것은 그다지 의미가 없습니다.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반면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Audio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Data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작은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size로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쪼갠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후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urie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transform을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해주면 이를 해결할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수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있습니다. 때문에 저희는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short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term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ou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rie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transform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사용했습니다.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442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모델에서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소리 파일 입력을 받을 때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연속적으로 8개의 벡터를 연결하여 입력으로 사용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하게 됩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니다.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따라서 입력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벡터는 129x8의 형태를 가지고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현재의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STFT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노이즈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벡터에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이전의 7개의 노이즈 벡터로 구성됩니다,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이를 토대로 다음에 나올 벡터를 예측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하는 효과가 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(Classification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먼저 수행된 후 그 데이터들을 가지고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Predict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하게 되며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Classification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더 좋아지게 된다고 생각합니다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.)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1033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학습모델의 구조는 다음과 같습니다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푸리에변환을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거친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129,8 size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의 벡터가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input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으로 들어가며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label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로는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129,1 size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의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clearn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audio data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가 사용됩니다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Loss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함수로는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MSE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사용하였습니다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+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사이즈가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129,8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인 이유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최종적인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모델의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구조는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좌측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하단에 있는 모양과 같습니다.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만들어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놓은 129x8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hape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ata를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Neural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Net 의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input으로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받습니다,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이때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arget은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lean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audio 에서 추출한 129x1 형태의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vector가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됩니다.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loss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function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으로는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Mean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Square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Error를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사용하였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는데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이는 오픈소스에서 사용된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function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이었으며 다른 함수들을 시도해 보았으나 더 좋은 결과를 내지 못해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loss function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은 그대로 두고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모델의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입력층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그리고 층의 개수와 구성을 건드려 보았습니다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en-US" altLang="ko-KR" dirty="0"/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이를 토대로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오른쪽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사진을 보시면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오픈소스를 이용해 최종적으로 저희가 설계한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model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은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다음과 같습니다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Tensorflow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2.0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에서 고수준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API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인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Keras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API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이용하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여 오픈소스를 다듬었으며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효과적인 학습을 위해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deep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CNN층을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구성하였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는데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저희 데이터셋에 맞게끔 층의 개수를 조금 더 늘려 보고 층의 구성 역시 바꾸어 보면서 최적화를 하여 보았습니다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최종적으로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model.sum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mary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() 함수를 통해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CNN 모델에서 각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layer에서의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input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shape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depth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parameter수를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확인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해 보실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수 있습니다.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645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2020-11-06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3E791E0-1E9E-554D-8993-95EB764D7FC2}"/>
              </a:ext>
            </a:extLst>
          </p:cNvPr>
          <p:cNvSpPr/>
          <p:nvPr/>
        </p:nvSpPr>
        <p:spPr>
          <a:xfrm>
            <a:off x="2331133" y="2267210"/>
            <a:ext cx="350728" cy="350728"/>
          </a:xfrm>
          <a:prstGeom prst="rect">
            <a:avLst/>
          </a:prstGeom>
          <a:solidFill>
            <a:srgbClr val="EB5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3521DA-D960-7A4B-B9FE-836642C73572}"/>
              </a:ext>
            </a:extLst>
          </p:cNvPr>
          <p:cNvSpPr/>
          <p:nvPr/>
        </p:nvSpPr>
        <p:spPr>
          <a:xfrm>
            <a:off x="2683949" y="2617938"/>
            <a:ext cx="350728" cy="350728"/>
          </a:xfrm>
          <a:prstGeom prst="rect">
            <a:avLst/>
          </a:prstGeom>
          <a:solidFill>
            <a:srgbClr val="F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9EBC7-D2FE-2343-944D-6BBD4F596216}"/>
              </a:ext>
            </a:extLst>
          </p:cNvPr>
          <p:cNvSpPr/>
          <p:nvPr/>
        </p:nvSpPr>
        <p:spPr>
          <a:xfrm>
            <a:off x="2508585" y="3319394"/>
            <a:ext cx="350728" cy="350728"/>
          </a:xfrm>
          <a:prstGeom prst="rect">
            <a:avLst/>
          </a:prstGeom>
          <a:solidFill>
            <a:srgbClr val="8F7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4D6C6D-FF22-5C40-9858-D397D3402D83}"/>
              </a:ext>
            </a:extLst>
          </p:cNvPr>
          <p:cNvSpPr/>
          <p:nvPr/>
        </p:nvSpPr>
        <p:spPr>
          <a:xfrm>
            <a:off x="2859313" y="3670122"/>
            <a:ext cx="350728" cy="350728"/>
          </a:xfrm>
          <a:prstGeom prst="rect">
            <a:avLst/>
          </a:prstGeom>
          <a:solidFill>
            <a:srgbClr val="EE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D8006E-FF80-7C48-87C9-9A49CE90F175}"/>
              </a:ext>
            </a:extLst>
          </p:cNvPr>
          <p:cNvSpPr/>
          <p:nvPr/>
        </p:nvSpPr>
        <p:spPr>
          <a:xfrm>
            <a:off x="2331133" y="2968666"/>
            <a:ext cx="350728" cy="350728"/>
          </a:xfrm>
          <a:prstGeom prst="rect">
            <a:avLst/>
          </a:prstGeom>
          <a:solidFill>
            <a:srgbClr val="57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5C1262-B370-2F44-9C11-A225CE7D28BE}"/>
              </a:ext>
            </a:extLst>
          </p:cNvPr>
          <p:cNvSpPr/>
          <p:nvPr/>
        </p:nvSpPr>
        <p:spPr>
          <a:xfrm>
            <a:off x="2683949" y="2968666"/>
            <a:ext cx="350728" cy="350728"/>
          </a:xfrm>
          <a:prstGeom prst="rect">
            <a:avLst/>
          </a:prstGeom>
          <a:solidFill>
            <a:srgbClr val="46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E9295-B778-BA48-A649-F08EF95451A4}"/>
              </a:ext>
            </a:extLst>
          </p:cNvPr>
          <p:cNvSpPr txBox="1"/>
          <p:nvPr/>
        </p:nvSpPr>
        <p:spPr>
          <a:xfrm>
            <a:off x="3710772" y="4019138"/>
            <a:ext cx="5656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20160539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이명신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지도교수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이찬호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30720-FA53-B44D-82C2-D2F24799EAA4}"/>
              </a:ext>
            </a:extLst>
          </p:cNvPr>
          <p:cNvSpPr txBox="1"/>
          <p:nvPr/>
        </p:nvSpPr>
        <p:spPr>
          <a:xfrm>
            <a:off x="3710772" y="2546020"/>
            <a:ext cx="7797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딥러닝을</a:t>
            </a:r>
            <a:r>
              <a:rPr lang="ko-KR" altLang="en-US" sz="4000" b="1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 기반으로 한 </a:t>
            </a:r>
            <a:br>
              <a:rPr lang="en-US" altLang="ko-KR" sz="4000" b="1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</a:br>
            <a:r>
              <a:rPr lang="en-US" altLang="ko-KR" sz="4000" b="1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Noise Canceling </a:t>
            </a:r>
            <a:r>
              <a:rPr lang="ko-KR" altLang="en-US" sz="4000" b="1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구현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6EBF73-263F-ED4B-BE5D-07064C6611D4}"/>
              </a:ext>
            </a:extLst>
          </p:cNvPr>
          <p:cNvSpPr/>
          <p:nvPr/>
        </p:nvSpPr>
        <p:spPr>
          <a:xfrm>
            <a:off x="2506497" y="4020227"/>
            <a:ext cx="350728" cy="350728"/>
          </a:xfrm>
          <a:prstGeom prst="rect">
            <a:avLst/>
          </a:prstGeom>
          <a:solidFill>
            <a:srgbClr val="BA3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19A53E-C7B3-1446-B8EF-6E7843DBB8BF}"/>
              </a:ext>
            </a:extLst>
          </p:cNvPr>
          <p:cNvSpPr/>
          <p:nvPr/>
        </p:nvSpPr>
        <p:spPr>
          <a:xfrm>
            <a:off x="3034677" y="2391962"/>
            <a:ext cx="350728" cy="350728"/>
          </a:xfrm>
          <a:prstGeom prst="rect">
            <a:avLst/>
          </a:prstGeom>
          <a:solidFill>
            <a:srgbClr val="F6C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25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CNN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 및 구현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B8F37DF-AE64-4209-AE15-856A9BA2386C}"/>
              </a:ext>
            </a:extLst>
          </p:cNvPr>
          <p:cNvSpPr/>
          <p:nvPr/>
        </p:nvSpPr>
        <p:spPr>
          <a:xfrm>
            <a:off x="5571866" y="3429000"/>
            <a:ext cx="673823" cy="65442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704DBD4-9B96-46B6-A6B5-92F16CC48A18}"/>
              </a:ext>
            </a:extLst>
          </p:cNvPr>
          <p:cNvSpPr/>
          <p:nvPr/>
        </p:nvSpPr>
        <p:spPr>
          <a:xfrm>
            <a:off x="8731626" y="2198669"/>
            <a:ext cx="277497" cy="29557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5217795-5946-4127-9D11-26D538A1AC86}"/>
              </a:ext>
            </a:extLst>
          </p:cNvPr>
          <p:cNvSpPr/>
          <p:nvPr/>
        </p:nvSpPr>
        <p:spPr>
          <a:xfrm>
            <a:off x="9018088" y="2207634"/>
            <a:ext cx="328313" cy="29557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EB53D60-17AE-4EB3-B187-DABD0845D27B}"/>
              </a:ext>
            </a:extLst>
          </p:cNvPr>
          <p:cNvSpPr/>
          <p:nvPr/>
        </p:nvSpPr>
        <p:spPr>
          <a:xfrm>
            <a:off x="9333646" y="2207634"/>
            <a:ext cx="237557" cy="30248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56F3AC-A57C-451F-903A-717D866B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06" y="1792960"/>
            <a:ext cx="5073650" cy="3667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12C5C4-27C6-402C-B7E2-96A8EC290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081" y="1717456"/>
            <a:ext cx="5503513" cy="3818131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1E28AA5A-BA11-4857-AF72-DD7684ACF005}"/>
              </a:ext>
            </a:extLst>
          </p:cNvPr>
          <p:cNvSpPr txBox="1">
            <a:spLocks/>
          </p:cNvSpPr>
          <p:nvPr/>
        </p:nvSpPr>
        <p:spPr>
          <a:xfrm>
            <a:off x="53790" y="6027664"/>
            <a:ext cx="12379832" cy="532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Se Rim Park and </a:t>
            </a:r>
            <a:r>
              <a:rPr lang="en-US" altLang="ko-KR" dirty="0" err="1">
                <a:solidFill>
                  <a:schemeClr val="bg1"/>
                </a:solidFill>
              </a:rPr>
              <a:t>Jinwon</a:t>
            </a:r>
            <a:r>
              <a:rPr lang="en-US" altLang="ko-KR" dirty="0">
                <a:solidFill>
                  <a:schemeClr val="bg1"/>
                </a:solidFill>
              </a:rPr>
              <a:t> Lee, A Fully Convolutional Neural Network for Speech Enhancement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852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CNN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소스 코드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470FE4-D57C-4EC5-9DB1-C1D8AED0E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" r="12040"/>
          <a:stretch/>
        </p:blipFill>
        <p:spPr>
          <a:xfrm>
            <a:off x="5504329" y="1303814"/>
            <a:ext cx="6624918" cy="173168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FE12D3D-E979-4B4A-8BFC-B9E8FE3D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5" y="1303814"/>
            <a:ext cx="5218890" cy="4662668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F77C19F-4F07-4035-B1BE-BF8CC9D12323}"/>
              </a:ext>
            </a:extLst>
          </p:cNvPr>
          <p:cNvSpPr txBox="1">
            <a:spLocks/>
          </p:cNvSpPr>
          <p:nvPr/>
        </p:nvSpPr>
        <p:spPr>
          <a:xfrm>
            <a:off x="-107147" y="6135094"/>
            <a:ext cx="12379832" cy="532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>
                <a:solidFill>
                  <a:schemeClr val="bg1"/>
                </a:solidFill>
              </a:rPr>
              <a:t>CNN </a:t>
            </a:r>
            <a:r>
              <a:rPr lang="ko-KR" altLang="en-US" dirty="0">
                <a:solidFill>
                  <a:schemeClr val="bg1"/>
                </a:solidFill>
              </a:rPr>
              <a:t>모델 학습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F8B3D1-65F8-4C45-8B17-0C305785B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329" y="3204110"/>
            <a:ext cx="4221250" cy="27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CNN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최종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CC7DCC7-F1CF-4AD6-9583-577629230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320" y="1220862"/>
            <a:ext cx="5181600" cy="1517232"/>
          </a:xfrm>
        </p:spPr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Reduction </a:t>
            </a:r>
            <a:r>
              <a:rPr lang="ko-KR" altLang="en-US">
                <a:solidFill>
                  <a:schemeClr val="bg1"/>
                </a:solidFill>
              </a:rPr>
              <a:t>전</a:t>
            </a:r>
          </a:p>
        </p:txBody>
      </p:sp>
      <p:sp>
        <p:nvSpPr>
          <p:cNvPr id="42" name="내용 개체 틀 3">
            <a:extLst>
              <a:ext uri="{FF2B5EF4-FFF2-40B4-BE49-F238E27FC236}">
                <a16:creationId xmlns:a16="http://schemas.microsoft.com/office/drawing/2014/main" id="{4CE44CA7-CB2C-4178-B6D1-6600C65636FE}"/>
              </a:ext>
            </a:extLst>
          </p:cNvPr>
          <p:cNvSpPr txBox="1">
            <a:spLocks/>
          </p:cNvSpPr>
          <p:nvPr/>
        </p:nvSpPr>
        <p:spPr>
          <a:xfrm>
            <a:off x="6266636" y="1201995"/>
            <a:ext cx="5181600" cy="1517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Reduction </a:t>
            </a:r>
            <a:r>
              <a:rPr lang="ko-KR" altLang="en-US">
                <a:solidFill>
                  <a:schemeClr val="bg1"/>
                </a:solidFill>
              </a:rPr>
              <a:t>후</a:t>
            </a:r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EBFF0686-1408-45CA-A662-AC7A9C05C41F}"/>
              </a:ext>
            </a:extLst>
          </p:cNvPr>
          <p:cNvSpPr txBox="1">
            <a:spLocks/>
          </p:cNvSpPr>
          <p:nvPr/>
        </p:nvSpPr>
        <p:spPr>
          <a:xfrm>
            <a:off x="53790" y="6027664"/>
            <a:ext cx="12379832" cy="532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</a:rPr>
              <a:t>Prediction</a:t>
            </a:r>
            <a:r>
              <a:rPr lang="ko-KR" altLang="en-US">
                <a:solidFill>
                  <a:schemeClr val="bg1"/>
                </a:solidFill>
              </a:rPr>
              <a:t>을 통해 일부 </a:t>
            </a:r>
            <a:r>
              <a:rPr lang="en-US" altLang="ko-KR">
                <a:solidFill>
                  <a:schemeClr val="bg1"/>
                </a:solidFill>
              </a:rPr>
              <a:t>Noise</a:t>
            </a:r>
            <a:r>
              <a:rPr lang="ko-KR" altLang="en-US">
                <a:solidFill>
                  <a:schemeClr val="bg1"/>
                </a:solidFill>
              </a:rPr>
              <a:t>를 깎아낸 모습을 파형으로 확인할 수 있었다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  <a:r>
              <a:rPr lang="ko-KR" altLang="en-US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CB68F83-2C71-41D1-A283-7E72B9E5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1" y="1818474"/>
            <a:ext cx="5703992" cy="3846849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E65DE25-80AA-4421-926E-052D56550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688" y="1818473"/>
            <a:ext cx="5703992" cy="383753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01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5. RNN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(LSTM)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717FA-5387-4D47-AB32-28A48CD72210}"/>
              </a:ext>
            </a:extLst>
          </p:cNvPr>
          <p:cNvSpPr txBox="1"/>
          <p:nvPr/>
        </p:nvSpPr>
        <p:spPr>
          <a:xfrm>
            <a:off x="9837399" y="1616093"/>
            <a:ext cx="22347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의 경우 층이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깊어진다고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학습이 잘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되는것은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아니며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에 비해 상당히 많은 파라미터 수를 가지므로 훈련시간이 </a:t>
            </a: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오래걸린다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95CDE-1FCB-47A1-8A90-26AD403B8E35}"/>
              </a:ext>
            </a:extLst>
          </p:cNvPr>
          <p:cNvSpPr txBox="1"/>
          <p:nvPr/>
        </p:nvSpPr>
        <p:spPr>
          <a:xfrm>
            <a:off x="9815903" y="3284894"/>
            <a:ext cx="2354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이전의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 곡선과는 다르게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loss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값이 다소 불안정하게 수렴하는 모습을 보인다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데이터의 양 부족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 이슈 등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여러가지 요인이 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있을 수 있겠으나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층을 추가할 경우 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정상적인 소리 신호를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잘못 인식하는 확률이 높아진다고 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생각하게 되었다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Bidirectional(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양방향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신호전달 방식을 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쓰는 것은 맞지 않는다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F7F1AF-058B-40C7-B037-164685EFC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14" y="1201995"/>
            <a:ext cx="2471901" cy="32932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0E4255-EF95-4AE7-9FC6-0C0787A0B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614" y="4643121"/>
            <a:ext cx="2471901" cy="17017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2DEC82-7D16-4136-987A-91A100A3B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989" y="1216281"/>
            <a:ext cx="3067050" cy="2581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607833-BD02-4B17-BE7B-0BAACF66D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716" y="4121678"/>
            <a:ext cx="3207510" cy="22232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50AE58-C467-4E09-95C8-5ED0CCD13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31" y="4355895"/>
            <a:ext cx="2471901" cy="17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5. RNN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최종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CC7DCC7-F1CF-4AD6-9583-577629230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320" y="1220862"/>
            <a:ext cx="5181600" cy="1517232"/>
          </a:xfrm>
        </p:spPr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Reduction </a:t>
            </a:r>
            <a:r>
              <a:rPr lang="ko-KR" altLang="en-US">
                <a:solidFill>
                  <a:schemeClr val="bg1"/>
                </a:solidFill>
              </a:rPr>
              <a:t>전</a:t>
            </a:r>
          </a:p>
        </p:txBody>
      </p:sp>
      <p:sp>
        <p:nvSpPr>
          <p:cNvPr id="42" name="내용 개체 틀 3">
            <a:extLst>
              <a:ext uri="{FF2B5EF4-FFF2-40B4-BE49-F238E27FC236}">
                <a16:creationId xmlns:a16="http://schemas.microsoft.com/office/drawing/2014/main" id="{4CE44CA7-CB2C-4178-B6D1-6600C65636FE}"/>
              </a:ext>
            </a:extLst>
          </p:cNvPr>
          <p:cNvSpPr txBox="1">
            <a:spLocks/>
          </p:cNvSpPr>
          <p:nvPr/>
        </p:nvSpPr>
        <p:spPr>
          <a:xfrm>
            <a:off x="6266636" y="1201995"/>
            <a:ext cx="5181600" cy="1517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Reduction </a:t>
            </a:r>
            <a:r>
              <a:rPr lang="ko-KR" altLang="en-US">
                <a:solidFill>
                  <a:schemeClr val="bg1"/>
                </a:solidFill>
              </a:rPr>
              <a:t>후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94A0F2E-8340-49F6-AC18-AF3F3D37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6" y="1818474"/>
            <a:ext cx="5885719" cy="400785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0D13F05-3DAF-4E94-815E-C21310B40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3" y="1818474"/>
            <a:ext cx="5834886" cy="400785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EBFF0686-1408-45CA-A662-AC7A9C05C41F}"/>
              </a:ext>
            </a:extLst>
          </p:cNvPr>
          <p:cNvSpPr txBox="1">
            <a:spLocks/>
          </p:cNvSpPr>
          <p:nvPr/>
        </p:nvSpPr>
        <p:spPr>
          <a:xfrm>
            <a:off x="53790" y="6027664"/>
            <a:ext cx="12379832" cy="532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</a:rPr>
              <a:t>Prediction</a:t>
            </a:r>
            <a:r>
              <a:rPr lang="ko-KR" altLang="en-US">
                <a:solidFill>
                  <a:schemeClr val="bg1"/>
                </a:solidFill>
              </a:rPr>
              <a:t>을 통해 일부 </a:t>
            </a:r>
            <a:r>
              <a:rPr lang="en-US" altLang="ko-KR">
                <a:solidFill>
                  <a:schemeClr val="bg1"/>
                </a:solidFill>
              </a:rPr>
              <a:t>Noise</a:t>
            </a:r>
            <a:r>
              <a:rPr lang="ko-KR" altLang="en-US">
                <a:solidFill>
                  <a:schemeClr val="bg1"/>
                </a:solidFill>
              </a:rPr>
              <a:t>를 깎아낸 모습을 파형으로 확인할 수 있었다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  <a:r>
              <a:rPr lang="ko-KR" altLang="en-US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624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시연 영상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EF1586-61E2-A547-8987-F6AF92B10FB4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8D8219-A4DF-45B6-A53E-9DD6FF7611C9}"/>
              </a:ext>
            </a:extLst>
          </p:cNvPr>
          <p:cNvSpPr/>
          <p:nvPr/>
        </p:nvSpPr>
        <p:spPr>
          <a:xfrm>
            <a:off x="488877" y="1206661"/>
            <a:ext cx="11214246" cy="5077412"/>
          </a:xfrm>
          <a:prstGeom prst="roundRect">
            <a:avLst>
              <a:gd name="adj" fmla="val 85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졸작시연영상">
            <a:hlinkClick r:id="" action="ppaction://media"/>
            <a:extLst>
              <a:ext uri="{FF2B5EF4-FFF2-40B4-BE49-F238E27FC236}">
                <a16:creationId xmlns:a16="http://schemas.microsoft.com/office/drawing/2014/main" id="{E302C2BC-41E6-4F80-A994-0F6733CE8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2418" y="1916567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160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04. </a:t>
            </a:r>
            <a:r>
              <a:rPr lang="ko-KR" altLang="en-US" sz="2800">
                <a:solidFill>
                  <a:srgbClr val="F6C160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결론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최종결론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보완해야 할 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07AF48-E752-7D48-AF63-6F78D0FB10EB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C9B4C-3A04-5243-A55F-DA3318DD2275}"/>
              </a:ext>
            </a:extLst>
          </p:cNvPr>
          <p:cNvSpPr txBox="1"/>
          <p:nvPr/>
        </p:nvSpPr>
        <p:spPr>
          <a:xfrm>
            <a:off x="1005572" y="1399473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최종결론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7D1363D-2D4F-DF49-99F1-A4184EF818A0}"/>
              </a:ext>
            </a:extLst>
          </p:cNvPr>
          <p:cNvSpPr/>
          <p:nvPr/>
        </p:nvSpPr>
        <p:spPr>
          <a:xfrm>
            <a:off x="900525" y="1851237"/>
            <a:ext cx="7311146" cy="3394689"/>
          </a:xfrm>
          <a:prstGeom prst="roundRect">
            <a:avLst>
              <a:gd name="adj" fmla="val 85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439492-5DD8-0345-8B29-0AA2978184AA}"/>
              </a:ext>
            </a:extLst>
          </p:cNvPr>
          <p:cNvSpPr txBox="1"/>
          <p:nvPr/>
        </p:nvSpPr>
        <p:spPr>
          <a:xfrm>
            <a:off x="1119716" y="1976369"/>
            <a:ext cx="63145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 CNN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통한 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Noise Canceling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구현하면서 나름 만족스러운</a:t>
            </a:r>
            <a:endParaRPr kumimoji="1"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성능에 도달하였다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이를 토대로 실행 파일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(exe)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만들어서</a:t>
            </a:r>
            <a:b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S/W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를 어느 정도 완성시킬 수 있었다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kumimoji="1" lang="ko-KR" altLang="en-US" sz="11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BBDFD7A4-FC2C-944C-88C2-E3E616C5D8AC}"/>
              </a:ext>
            </a:extLst>
          </p:cNvPr>
          <p:cNvCxnSpPr>
            <a:cxnSpLocks/>
          </p:cNvCxnSpPr>
          <p:nvPr/>
        </p:nvCxnSpPr>
        <p:spPr>
          <a:xfrm>
            <a:off x="0" y="1593152"/>
            <a:ext cx="919445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B1A3FFFF-CB66-2F43-876C-529810CC5FAE}"/>
              </a:ext>
            </a:extLst>
          </p:cNvPr>
          <p:cNvSpPr/>
          <p:nvPr/>
        </p:nvSpPr>
        <p:spPr>
          <a:xfrm>
            <a:off x="927299" y="1551353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EBE85-6B90-49E9-89CF-4FEB425B7073}"/>
              </a:ext>
            </a:extLst>
          </p:cNvPr>
          <p:cNvSpPr txBox="1"/>
          <p:nvPr/>
        </p:nvSpPr>
        <p:spPr>
          <a:xfrm>
            <a:off x="1119715" y="2848478"/>
            <a:ext cx="6688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 RNN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통한 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Noise Canceling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 구현하여 성능을 체크해 본 결과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b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기대에 미치지 못함을 알 수 있었다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 CNN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성능과 학습속도 면에서 모두 유리하다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730D4-5B46-490E-8ECD-9366956AF436}"/>
              </a:ext>
            </a:extLst>
          </p:cNvPr>
          <p:cNvSpPr txBox="1"/>
          <p:nvPr/>
        </p:nvSpPr>
        <p:spPr>
          <a:xfrm>
            <a:off x="8906260" y="1390530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보완해야 할 점 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/ 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한계점</a:t>
            </a:r>
          </a:p>
        </p:txBody>
      </p:sp>
      <p:sp>
        <p:nvSpPr>
          <p:cNvPr id="8" name="모서리가 둥근 직사각형 2">
            <a:extLst>
              <a:ext uri="{FF2B5EF4-FFF2-40B4-BE49-F238E27FC236}">
                <a16:creationId xmlns:a16="http://schemas.microsoft.com/office/drawing/2014/main" id="{2DF38FF9-2E7D-42F0-BD0B-C76409261861}"/>
              </a:ext>
            </a:extLst>
          </p:cNvPr>
          <p:cNvSpPr/>
          <p:nvPr/>
        </p:nvSpPr>
        <p:spPr>
          <a:xfrm>
            <a:off x="8383158" y="1825760"/>
            <a:ext cx="3593689" cy="3450048"/>
          </a:xfrm>
          <a:prstGeom prst="roundRect">
            <a:avLst>
              <a:gd name="adj" fmla="val 85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F867236-0EBC-49CA-9F8A-D91FE2667189}"/>
              </a:ext>
            </a:extLst>
          </p:cNvPr>
          <p:cNvSpPr/>
          <p:nvPr/>
        </p:nvSpPr>
        <p:spPr>
          <a:xfrm>
            <a:off x="8813935" y="1520764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" name="직선 연결선[R] 36">
            <a:extLst>
              <a:ext uri="{FF2B5EF4-FFF2-40B4-BE49-F238E27FC236}">
                <a16:creationId xmlns:a16="http://schemas.microsoft.com/office/drawing/2014/main" id="{4EBCA39B-915C-45F0-9F45-EC6A8F7A588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196353" y="1566927"/>
            <a:ext cx="6617582" cy="26226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5C398730-0022-4F45-B417-3A5302D1142D}"/>
              </a:ext>
            </a:extLst>
          </p:cNvPr>
          <p:cNvSpPr/>
          <p:nvPr/>
        </p:nvSpPr>
        <p:spPr>
          <a:xfrm>
            <a:off x="2108828" y="1551040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C3306A-EBE2-4B0C-8D00-F7DABD7F6F11}"/>
              </a:ext>
            </a:extLst>
          </p:cNvPr>
          <p:cNvSpPr txBox="1"/>
          <p:nvPr/>
        </p:nvSpPr>
        <p:spPr>
          <a:xfrm>
            <a:off x="8430861" y="2012506"/>
            <a:ext cx="34939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 RNN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모델 중 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LSTM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이 아닌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GRU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또는</a:t>
            </a:r>
            <a:b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Transformer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모델을 사용하여 구현</a:t>
            </a:r>
            <a:endParaRPr kumimoji="1"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 Noise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에 관한 데이터를 보강한다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-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훈련 데이터의 수는 </a:t>
            </a:r>
            <a:b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Noise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개수 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* Original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소리 개수</a:t>
            </a:r>
            <a:b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로 정해진다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컴퓨팅 능력의 부족으로 인해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Google</a:t>
            </a:r>
            <a:b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</a:t>
            </a:r>
            <a:r>
              <a:rPr kumimoji="1" lang="en-US" altLang="ko-KR" sz="14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Colab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Pro + Google Cloud Bucket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을</a:t>
            </a:r>
            <a:b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 데이터셋 저장 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/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모델 학습</a:t>
            </a:r>
            <a:b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진행했는데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아무래도 한계가 있었다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b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endParaRPr kumimoji="1" lang="en-US" altLang="ko-KR" sz="14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실시간으로 음성을 받아서 처리할 수 </a:t>
            </a:r>
            <a:b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있는 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S/W</a:t>
            </a:r>
            <a:r>
              <a:rPr kumimoji="1" lang="ko-KR" altLang="en-US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를 구현하여야 한다</a:t>
            </a:r>
            <a:r>
              <a:rPr kumimoji="1" lang="en-US" altLang="ko-KR" sz="14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cxnSp>
        <p:nvCxnSpPr>
          <p:cNvPr id="43" name="직선 연결선[R] 36">
            <a:extLst>
              <a:ext uri="{FF2B5EF4-FFF2-40B4-BE49-F238E27FC236}">
                <a16:creationId xmlns:a16="http://schemas.microsoft.com/office/drawing/2014/main" id="{68F6F068-F5FF-4C2F-88F1-5229D1089E4C}"/>
              </a:ext>
            </a:extLst>
          </p:cNvPr>
          <p:cNvCxnSpPr>
            <a:cxnSpLocks/>
          </p:cNvCxnSpPr>
          <p:nvPr/>
        </p:nvCxnSpPr>
        <p:spPr>
          <a:xfrm>
            <a:off x="11625059" y="1579718"/>
            <a:ext cx="603885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848E33B1-1B91-474B-BC10-2C595E44EA78}"/>
              </a:ext>
            </a:extLst>
          </p:cNvPr>
          <p:cNvSpPr/>
          <p:nvPr/>
        </p:nvSpPr>
        <p:spPr>
          <a:xfrm>
            <a:off x="11540252" y="1528517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D016B1-6503-4389-98F1-8C4F9ED0DE0C}"/>
              </a:ext>
            </a:extLst>
          </p:cNvPr>
          <p:cNvSpPr txBox="1"/>
          <p:nvPr/>
        </p:nvSpPr>
        <p:spPr>
          <a:xfrm>
            <a:off x="376889" y="5483946"/>
            <a:ext cx="114382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일반적으로 이미지 데이터에 비해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소리 데이터가 차원의 개수도 더 많고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학습에 더 공을 들여야 한다고 알려져 있다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여러 논문들을 살펴 보면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500GB(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십만 개 이상 되는 데이터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정도 되는 데이터셋으로 학습을 진행하는 경우가 다수 있었다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훨씬 적은 수의 데이터셋을 모으고 가공하여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CNN/RNN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이용해 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 Canceling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구현하여 보았고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b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이를 실제 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S/W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확장 시켰다는 데에 의의가 있다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600">
              <a:solidFill>
                <a:srgbClr val="FFFF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75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3E791E0-1E9E-554D-8993-95EB764D7FC2}"/>
              </a:ext>
            </a:extLst>
          </p:cNvPr>
          <p:cNvSpPr/>
          <p:nvPr/>
        </p:nvSpPr>
        <p:spPr>
          <a:xfrm>
            <a:off x="2331133" y="2267210"/>
            <a:ext cx="350728" cy="350728"/>
          </a:xfrm>
          <a:prstGeom prst="rect">
            <a:avLst/>
          </a:prstGeom>
          <a:solidFill>
            <a:srgbClr val="EB5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3521DA-D960-7A4B-B9FE-836642C73572}"/>
              </a:ext>
            </a:extLst>
          </p:cNvPr>
          <p:cNvSpPr/>
          <p:nvPr/>
        </p:nvSpPr>
        <p:spPr>
          <a:xfrm>
            <a:off x="2683949" y="2617938"/>
            <a:ext cx="350728" cy="350728"/>
          </a:xfrm>
          <a:prstGeom prst="rect">
            <a:avLst/>
          </a:prstGeom>
          <a:solidFill>
            <a:srgbClr val="F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9EBC7-D2FE-2343-944D-6BBD4F596216}"/>
              </a:ext>
            </a:extLst>
          </p:cNvPr>
          <p:cNvSpPr/>
          <p:nvPr/>
        </p:nvSpPr>
        <p:spPr>
          <a:xfrm>
            <a:off x="2508585" y="3319394"/>
            <a:ext cx="350728" cy="350728"/>
          </a:xfrm>
          <a:prstGeom prst="rect">
            <a:avLst/>
          </a:prstGeom>
          <a:solidFill>
            <a:srgbClr val="8F7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4D6C6D-FF22-5C40-9858-D397D3402D83}"/>
              </a:ext>
            </a:extLst>
          </p:cNvPr>
          <p:cNvSpPr/>
          <p:nvPr/>
        </p:nvSpPr>
        <p:spPr>
          <a:xfrm>
            <a:off x="2859313" y="3670122"/>
            <a:ext cx="350728" cy="350728"/>
          </a:xfrm>
          <a:prstGeom prst="rect">
            <a:avLst/>
          </a:prstGeom>
          <a:solidFill>
            <a:srgbClr val="EE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D8006E-FF80-7C48-87C9-9A49CE90F175}"/>
              </a:ext>
            </a:extLst>
          </p:cNvPr>
          <p:cNvSpPr/>
          <p:nvPr/>
        </p:nvSpPr>
        <p:spPr>
          <a:xfrm>
            <a:off x="2331133" y="2968666"/>
            <a:ext cx="350728" cy="350728"/>
          </a:xfrm>
          <a:prstGeom prst="rect">
            <a:avLst/>
          </a:prstGeom>
          <a:solidFill>
            <a:srgbClr val="57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5C1262-B370-2F44-9C11-A225CE7D28BE}"/>
              </a:ext>
            </a:extLst>
          </p:cNvPr>
          <p:cNvSpPr/>
          <p:nvPr/>
        </p:nvSpPr>
        <p:spPr>
          <a:xfrm>
            <a:off x="2683949" y="2968666"/>
            <a:ext cx="350728" cy="350728"/>
          </a:xfrm>
          <a:prstGeom prst="rect">
            <a:avLst/>
          </a:prstGeom>
          <a:solidFill>
            <a:srgbClr val="46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E9295-B778-BA48-A649-F08EF95451A4}"/>
              </a:ext>
            </a:extLst>
          </p:cNvPr>
          <p:cNvSpPr txBox="1"/>
          <p:nvPr/>
        </p:nvSpPr>
        <p:spPr>
          <a:xfrm>
            <a:off x="3710772" y="4049618"/>
            <a:ext cx="5656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20160539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이명신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지도교수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이찬호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30720-FA53-B44D-82C2-D2F24799EAA4}"/>
              </a:ext>
            </a:extLst>
          </p:cNvPr>
          <p:cNvSpPr txBox="1"/>
          <p:nvPr/>
        </p:nvSpPr>
        <p:spPr>
          <a:xfrm>
            <a:off x="3710772" y="2838862"/>
            <a:ext cx="7797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F6C35F"/>
                </a:solidFill>
                <a:effectLst/>
                <a:uLnTx/>
                <a:uFillTx/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Thank You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6EBF73-263F-ED4B-BE5D-07064C6611D4}"/>
              </a:ext>
            </a:extLst>
          </p:cNvPr>
          <p:cNvSpPr/>
          <p:nvPr/>
        </p:nvSpPr>
        <p:spPr>
          <a:xfrm>
            <a:off x="2506497" y="4020227"/>
            <a:ext cx="350728" cy="350728"/>
          </a:xfrm>
          <a:prstGeom prst="rect">
            <a:avLst/>
          </a:prstGeom>
          <a:solidFill>
            <a:srgbClr val="BA3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19A53E-C7B3-1446-B8EF-6E7843DBB8BF}"/>
              </a:ext>
            </a:extLst>
          </p:cNvPr>
          <p:cNvSpPr/>
          <p:nvPr/>
        </p:nvSpPr>
        <p:spPr>
          <a:xfrm>
            <a:off x="3034677" y="2391962"/>
            <a:ext cx="350728" cy="350728"/>
          </a:xfrm>
          <a:prstGeom prst="rect">
            <a:avLst/>
          </a:prstGeom>
          <a:solidFill>
            <a:srgbClr val="F6C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40A44-B6D7-4A7F-A2FE-763F8F7554C5}"/>
              </a:ext>
            </a:extLst>
          </p:cNvPr>
          <p:cNvSpPr txBox="1"/>
          <p:nvPr/>
        </p:nvSpPr>
        <p:spPr>
          <a:xfrm>
            <a:off x="3710772" y="37053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err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딥러닝을</a:t>
            </a:r>
            <a:r>
              <a:rPr lang="ko-KR" altLang="en-US" sz="1800" b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 기반으로 한 </a:t>
            </a:r>
            <a:r>
              <a:rPr lang="en-US" altLang="ko-KR" sz="1800" b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Noise Canceling </a:t>
            </a:r>
            <a:r>
              <a:rPr lang="ko-KR" altLang="en-US" sz="1800" b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구현</a:t>
            </a:r>
            <a:endParaRPr lang="ko-KR" altLang="en-US" sz="180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152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0" y="141669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ECE0C-EEA9-964F-9FCB-2F8734A050E1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2395C-AC59-9946-B66C-7A07294B35B9}"/>
              </a:ext>
            </a:extLst>
          </p:cNvPr>
          <p:cNvSpPr txBox="1"/>
          <p:nvPr/>
        </p:nvSpPr>
        <p:spPr>
          <a:xfrm>
            <a:off x="3763622" y="1875772"/>
            <a:ext cx="364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서론 </a:t>
            </a:r>
            <a:r>
              <a:rPr kumimoji="1" lang="en-US" altLang="ko-KR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: </a:t>
            </a:r>
            <a:r>
              <a:rPr kumimoji="1" lang="ko-KR" altLang="en-US" sz="2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배경</a:t>
            </a:r>
            <a:r>
              <a:rPr kumimoji="1" lang="en-US" altLang="ko-KR" sz="2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, </a:t>
            </a:r>
            <a:r>
              <a:rPr kumimoji="1" lang="ko-KR" altLang="en-US" sz="2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목적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64E76-71BA-AE4A-A1F4-DEDFEB7412E8}"/>
              </a:ext>
            </a:extLst>
          </p:cNvPr>
          <p:cNvSpPr txBox="1"/>
          <p:nvPr/>
        </p:nvSpPr>
        <p:spPr>
          <a:xfrm>
            <a:off x="7511103" y="1965422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Canceling</a:t>
            </a:r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의</a:t>
            </a:r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</a:t>
            </a:r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소개</a:t>
            </a:r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/</a:t>
            </a:r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현황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62675-568A-E04A-B33C-E7CBC8A24989}"/>
              </a:ext>
            </a:extLst>
          </p:cNvPr>
          <p:cNvSpPr txBox="1"/>
          <p:nvPr/>
        </p:nvSpPr>
        <p:spPr>
          <a:xfrm>
            <a:off x="2698022" y="1629551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</a:t>
            </a:r>
            <a:endParaRPr kumimoji="1" lang="ko-KR" altLang="en-US" sz="440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540C23-218A-E941-876A-6C993026F53D}"/>
              </a:ext>
            </a:extLst>
          </p:cNvPr>
          <p:cNvSpPr txBox="1"/>
          <p:nvPr/>
        </p:nvSpPr>
        <p:spPr>
          <a:xfrm>
            <a:off x="7511103" y="2188813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Canceling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의 방식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EDCFE3-BC20-CC43-BAB8-E7A6ECB472F4}"/>
              </a:ext>
            </a:extLst>
          </p:cNvPr>
          <p:cNvSpPr txBox="1"/>
          <p:nvPr/>
        </p:nvSpPr>
        <p:spPr>
          <a:xfrm>
            <a:off x="3763622" y="2739072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 </a:t>
            </a:r>
            <a:r>
              <a:rPr kumimoji="1" lang="en-US" altLang="ko-KR" sz="24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: </a:t>
            </a:r>
            <a:r>
              <a:rPr kumimoji="1" lang="ko-KR" altLang="en-US" sz="2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연구방법</a:t>
            </a:r>
            <a:endParaRPr kumimoji="1"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09F0A-F132-F846-9190-EA8D5EC68FBF}"/>
              </a:ext>
            </a:extLst>
          </p:cNvPr>
          <p:cNvSpPr txBox="1"/>
          <p:nvPr/>
        </p:nvSpPr>
        <p:spPr>
          <a:xfrm>
            <a:off x="7511103" y="2838423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CNN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이용한 방법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BAF253-2DC7-6340-821E-8FF115C6F9B2}"/>
              </a:ext>
            </a:extLst>
          </p:cNvPr>
          <p:cNvSpPr txBox="1"/>
          <p:nvPr/>
        </p:nvSpPr>
        <p:spPr>
          <a:xfrm>
            <a:off x="2698022" y="2492851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</a:t>
            </a:r>
            <a:endParaRPr kumimoji="1" lang="ko-KR" altLang="en-US" sz="440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CDB9F-4B5B-6544-93D2-802DEA16ECF7}"/>
              </a:ext>
            </a:extLst>
          </p:cNvPr>
          <p:cNvSpPr txBox="1"/>
          <p:nvPr/>
        </p:nvSpPr>
        <p:spPr>
          <a:xfrm>
            <a:off x="7511103" y="3061814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RNN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이용한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90755-E474-C24C-B0AA-015B1297E167}"/>
              </a:ext>
            </a:extLst>
          </p:cNvPr>
          <p:cNvSpPr txBox="1"/>
          <p:nvPr/>
        </p:nvSpPr>
        <p:spPr>
          <a:xfrm>
            <a:off x="3763622" y="4460317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결론</a:t>
            </a:r>
            <a:endParaRPr kumimoji="1"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4401D4-3BC3-DF49-BD3F-6E73730CD66F}"/>
              </a:ext>
            </a:extLst>
          </p:cNvPr>
          <p:cNvSpPr txBox="1"/>
          <p:nvPr/>
        </p:nvSpPr>
        <p:spPr>
          <a:xfrm>
            <a:off x="7511103" y="4467759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최종결론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A9B7E-5914-D343-ADA6-6D4B6271E6FC}"/>
              </a:ext>
            </a:extLst>
          </p:cNvPr>
          <p:cNvSpPr txBox="1"/>
          <p:nvPr/>
        </p:nvSpPr>
        <p:spPr>
          <a:xfrm>
            <a:off x="2698022" y="3330807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</a:t>
            </a:r>
            <a:endParaRPr kumimoji="1" lang="ko-KR" altLang="en-US" sz="440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712309-17BE-7C43-9D5A-704F05EF30A8}"/>
              </a:ext>
            </a:extLst>
          </p:cNvPr>
          <p:cNvSpPr txBox="1"/>
          <p:nvPr/>
        </p:nvSpPr>
        <p:spPr>
          <a:xfrm>
            <a:off x="7511103" y="4691150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보완해야 할 점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1E80FF-1CE8-E944-9ADD-52C97DB2DA8F}"/>
              </a:ext>
            </a:extLst>
          </p:cNvPr>
          <p:cNvSpPr txBox="1"/>
          <p:nvPr/>
        </p:nvSpPr>
        <p:spPr>
          <a:xfrm>
            <a:off x="3763622" y="3604963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시연 영상</a:t>
            </a:r>
            <a:endParaRPr kumimoji="1"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A1F9E-8F90-944C-938A-F3B1A33434DC}"/>
              </a:ext>
            </a:extLst>
          </p:cNvPr>
          <p:cNvSpPr txBox="1"/>
          <p:nvPr/>
        </p:nvSpPr>
        <p:spPr>
          <a:xfrm>
            <a:off x="2698022" y="4202055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</a:t>
            </a:r>
            <a:endParaRPr kumimoji="1" lang="ko-KR" altLang="en-US" sz="440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CA741F-67F7-4665-B838-C29159241071}"/>
              </a:ext>
            </a:extLst>
          </p:cNvPr>
          <p:cNvSpPr/>
          <p:nvPr/>
        </p:nvSpPr>
        <p:spPr>
          <a:xfrm>
            <a:off x="401240" y="579723"/>
            <a:ext cx="1160883" cy="4896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rgbClr val="63E7E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</a:t>
            </a: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3F694-0CA9-42C9-88E0-E329A1A93F7C}"/>
              </a:ext>
            </a:extLst>
          </p:cNvPr>
          <p:cNvSpPr txBox="1"/>
          <p:nvPr/>
        </p:nvSpPr>
        <p:spPr>
          <a:xfrm>
            <a:off x="7511103" y="2596150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데이터 정의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802BF-EB63-493E-943E-0B2885FFF32C}"/>
              </a:ext>
            </a:extLst>
          </p:cNvPr>
          <p:cNvSpPr txBox="1"/>
          <p:nvPr/>
        </p:nvSpPr>
        <p:spPr>
          <a:xfrm>
            <a:off x="7511103" y="3566238"/>
            <a:ext cx="2887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CNN</a:t>
            </a:r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이용한 </a:t>
            </a:r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Canceling </a:t>
            </a:r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모델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C52E6-4C6D-4EFE-B572-92CDC4B32E57}"/>
              </a:ext>
            </a:extLst>
          </p:cNvPr>
          <p:cNvSpPr txBox="1"/>
          <p:nvPr/>
        </p:nvSpPr>
        <p:spPr>
          <a:xfrm>
            <a:off x="7511103" y="3789629"/>
            <a:ext cx="2753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RNN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이용한 </a:t>
            </a:r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Canceling 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7EFF-185D-4CFF-8370-009483717D3E}"/>
              </a:ext>
            </a:extLst>
          </p:cNvPr>
          <p:cNvSpPr txBox="1"/>
          <p:nvPr/>
        </p:nvSpPr>
        <p:spPr>
          <a:xfrm>
            <a:off x="7511102" y="1739186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목적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74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서론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배경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– Noise Canceling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소개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현황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A355789-AE69-49A1-A258-28C482D45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83" b="96352" l="6295" r="96763">
                        <a14:foregroundMark x1="16367" y1="14925" x2="16367" y2="14925"/>
                        <a14:foregroundMark x1="22842" y1="26202" x2="22842" y2="26202"/>
                        <a14:foregroundMark x1="14209" y1="17413" x2="14209" y2="17413"/>
                        <a14:foregroundMark x1="16367" y1="10779" x2="6295" y2="22056"/>
                        <a14:foregroundMark x1="17266" y1="9453" x2="17806" y2="3814"/>
                        <a14:foregroundMark x1="83273" y1="47595" x2="58633" y2="65174"/>
                        <a14:foregroundMark x1="58633" y1="65174" x2="58633" y2="65837"/>
                        <a14:foregroundMark x1="75719" y1="96517" x2="75719" y2="96517"/>
                        <a14:foregroundMark x1="48561" y1="61194" x2="50000" y2="62521"/>
                        <a14:foregroundMark x1="96763" y1="45771" x2="96763" y2="45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965" y="2253529"/>
            <a:ext cx="178117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9C56CFBD-B146-4574-9839-B3092A534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84" b="99032" l="9907" r="89907">
                        <a14:foregroundMark x1="50654" y1="8548" x2="50654" y2="8548"/>
                        <a14:foregroundMark x1="56449" y1="5645" x2="56449" y2="5645"/>
                        <a14:foregroundMark x1="26916" y1="92258" x2="26916" y2="92258"/>
                        <a14:foregroundMark x1="51402" y1="93387" x2="51402" y2="93387"/>
                        <a14:foregroundMark x1="54393" y1="99032" x2="54393" y2="99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140" y="556502"/>
            <a:ext cx="216217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23F6FE55-6D43-40D4-925E-BBC6C5DD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530" y="1850899"/>
            <a:ext cx="3796940" cy="18655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685CB013-D042-4928-8EB4-4F25296D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7" y="4355950"/>
            <a:ext cx="10638026" cy="18908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C88D58F-B43F-44F9-A6AB-033609D533B6}"/>
              </a:ext>
            </a:extLst>
          </p:cNvPr>
          <p:cNvCxnSpPr/>
          <p:nvPr/>
        </p:nvCxnSpPr>
        <p:spPr>
          <a:xfrm>
            <a:off x="933787" y="5707044"/>
            <a:ext cx="8290895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AA79ACC-38BA-4EA7-AF7E-4338CD11B8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2024"/>
          <a:stretch/>
        </p:blipFill>
        <p:spPr>
          <a:xfrm>
            <a:off x="673498" y="1622224"/>
            <a:ext cx="3387183" cy="712948"/>
          </a:xfrm>
          <a:prstGeom prst="rect">
            <a:avLst/>
          </a:prstGeom>
          <a:effectLst>
            <a:softEdge rad="112522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987622-C034-4FB4-A5B0-F006F18D196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895"/>
          <a:stretch/>
        </p:blipFill>
        <p:spPr>
          <a:xfrm>
            <a:off x="685852" y="2656696"/>
            <a:ext cx="3387183" cy="1471944"/>
          </a:xfrm>
          <a:prstGeom prst="rect">
            <a:avLst/>
          </a:prstGeom>
          <a:effectLst>
            <a:softEdge rad="112522"/>
          </a:effectLst>
        </p:spPr>
      </p:pic>
    </p:spTree>
    <p:extLst>
      <p:ext uri="{BB962C8B-B14F-4D97-AF65-F5344CB8AC3E}">
        <p14:creationId xmlns:p14="http://schemas.microsoft.com/office/powerpoint/2010/main" val="285592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서론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목적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6356CEF-DE25-704D-9243-0DDABAAED71E}"/>
              </a:ext>
            </a:extLst>
          </p:cNvPr>
          <p:cNvCxnSpPr>
            <a:cxnSpLocks/>
          </p:cNvCxnSpPr>
          <p:nvPr/>
        </p:nvCxnSpPr>
        <p:spPr>
          <a:xfrm>
            <a:off x="1544445" y="1888774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D943A7B-D252-CC4E-B06C-57FF027E554F}"/>
              </a:ext>
            </a:extLst>
          </p:cNvPr>
          <p:cNvSpPr/>
          <p:nvPr/>
        </p:nvSpPr>
        <p:spPr>
          <a:xfrm>
            <a:off x="2885207" y="1843679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F6AE19D-BF3E-394E-B4BF-C4A3F5E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86" y="1822809"/>
            <a:ext cx="1245158" cy="12451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3C29F6-B777-FA49-8A9B-DBE12F15CB50}"/>
              </a:ext>
            </a:extLst>
          </p:cNvPr>
          <p:cNvSpPr txBox="1"/>
          <p:nvPr/>
        </p:nvSpPr>
        <p:spPr>
          <a:xfrm>
            <a:off x="3085313" y="1616536"/>
            <a:ext cx="8947761" cy="92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err="1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딥러닝을</a:t>
            </a:r>
            <a:r>
              <a:rPr lang="ko-KR" altLang="en-US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 기반으로 한 </a:t>
            </a:r>
            <a: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Noise Canceling</a:t>
            </a:r>
            <a:r>
              <a:rPr lang="ko-KR" altLang="en-US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을 구현하며</a:t>
            </a:r>
            <a: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,</a:t>
            </a:r>
            <a:b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</a:br>
            <a:r>
              <a:rPr lang="ko-KR" altLang="en-US" sz="1800" kern="0" spc="0" err="1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합성곱</a:t>
            </a:r>
            <a:r>
              <a:rPr lang="ko-KR" altLang="en-US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 신경망</a:t>
            </a:r>
            <a: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(CNN), </a:t>
            </a:r>
            <a:r>
              <a:rPr lang="ko-KR" altLang="en-US" sz="1800" u="sng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순환 신경망</a:t>
            </a:r>
            <a:r>
              <a:rPr lang="en-US" altLang="ko-KR" sz="1800" u="sng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(RNN) </a:t>
            </a:r>
            <a:r>
              <a:rPr lang="ko-KR" altLang="en-US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기법을 사용하고 두 방법을 비교하여 본다</a:t>
            </a:r>
            <a: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.</a:t>
            </a:r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55BCBEEE-82F7-E04F-8F57-A13312A9C8B1}"/>
              </a:ext>
            </a:extLst>
          </p:cNvPr>
          <p:cNvCxnSpPr>
            <a:cxnSpLocks/>
          </p:cNvCxnSpPr>
          <p:nvPr/>
        </p:nvCxnSpPr>
        <p:spPr>
          <a:xfrm>
            <a:off x="1577463" y="4164042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7F6041F-F00E-1542-AED9-0BB310D8D6CA}"/>
              </a:ext>
            </a:extLst>
          </p:cNvPr>
          <p:cNvSpPr/>
          <p:nvPr/>
        </p:nvSpPr>
        <p:spPr>
          <a:xfrm>
            <a:off x="2918225" y="4127912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46888053-0217-5642-A00C-3B1C52779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6" y="4127911"/>
            <a:ext cx="1101575" cy="1101575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EF02A-5450-4A16-8009-69E819C4C9AF}"/>
              </a:ext>
            </a:extLst>
          </p:cNvPr>
          <p:cNvSpPr txBox="1"/>
          <p:nvPr/>
        </p:nvSpPr>
        <p:spPr>
          <a:xfrm>
            <a:off x="3085313" y="3945059"/>
            <a:ext cx="8225596" cy="926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기존에 연구된 논문들과 오픈소스를 기반으로 하여 실생활에서 발생할 수 있는 여러 소음에 잘 대처할 수 있게 모델을 설계</a:t>
            </a:r>
            <a:r>
              <a:rPr lang="en-US" altLang="ko-KR" sz="1800" kern="0" spc="0" dirty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/</a:t>
            </a:r>
            <a:r>
              <a:rPr lang="ko-KR" altLang="en-US" sz="1800" kern="0" spc="0" dirty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구현 </a:t>
            </a:r>
            <a:endParaRPr lang="ko-KR" altLang="en-US" sz="1400" kern="0" spc="0" dirty="0">
              <a:solidFill>
                <a:srgbClr val="F7F7F7"/>
              </a:solidFill>
              <a:effectLst/>
              <a:latin typeface="한양신명조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4F8EF-4500-472B-BDEC-EB11C9FA5930}"/>
              </a:ext>
            </a:extLst>
          </p:cNvPr>
          <p:cNvSpPr txBox="1"/>
          <p:nvPr/>
        </p:nvSpPr>
        <p:spPr>
          <a:xfrm>
            <a:off x="5216477" y="2627369"/>
            <a:ext cx="5699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순환 신경망의 경우 </a:t>
            </a:r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LSTM </a:t>
            </a:r>
            <a:r>
              <a:rPr kumimoji="1" lang="ko-KR" altLang="en-US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기법 사용</a:t>
            </a:r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21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 설계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E7E6C8-E788-5B4D-8C2B-CD302BD8E913}"/>
              </a:ext>
            </a:extLst>
          </p:cNvPr>
          <p:cNvSpPr/>
          <p:nvPr/>
        </p:nvSpPr>
        <p:spPr>
          <a:xfrm>
            <a:off x="1413785" y="1384349"/>
            <a:ext cx="4189073" cy="4090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rgbClr val="63E7E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22DA248-3F6D-5647-911E-5833B6183EF4}"/>
              </a:ext>
            </a:extLst>
          </p:cNvPr>
          <p:cNvCxnSpPr>
            <a:cxnSpLocks/>
          </p:cNvCxnSpPr>
          <p:nvPr/>
        </p:nvCxnSpPr>
        <p:spPr>
          <a:xfrm>
            <a:off x="5674507" y="1611103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AE1AC0-07A4-3942-9E99-3968D3C7F981}"/>
              </a:ext>
            </a:extLst>
          </p:cNvPr>
          <p:cNvSpPr txBox="1"/>
          <p:nvPr/>
        </p:nvSpPr>
        <p:spPr>
          <a:xfrm>
            <a:off x="7198228" y="1411737"/>
            <a:ext cx="397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Data (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총 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8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개 소리 파일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F4ABBF-A3D2-C24E-BF2B-8E1117075FD2}"/>
              </a:ext>
            </a:extLst>
          </p:cNvPr>
          <p:cNvSpPr/>
          <p:nvPr/>
        </p:nvSpPr>
        <p:spPr>
          <a:xfrm>
            <a:off x="6199801" y="2135998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E1A79D1-83BE-1F42-8100-FC156FAC6662}"/>
              </a:ext>
            </a:extLst>
          </p:cNvPr>
          <p:cNvSpPr/>
          <p:nvPr/>
        </p:nvSpPr>
        <p:spPr>
          <a:xfrm>
            <a:off x="6199801" y="2474552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A2CC1-991C-644A-A863-2CEA01F8B1D1}"/>
              </a:ext>
            </a:extLst>
          </p:cNvPr>
          <p:cNvSpPr txBox="1"/>
          <p:nvPr/>
        </p:nvSpPr>
        <p:spPr>
          <a:xfrm>
            <a:off x="6413980" y="2021349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Pink noise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7AA5BCF-2F95-BB46-8134-88D474F5377F}"/>
              </a:ext>
            </a:extLst>
          </p:cNvPr>
          <p:cNvSpPr/>
          <p:nvPr/>
        </p:nvSpPr>
        <p:spPr>
          <a:xfrm>
            <a:off x="7009585" y="1569304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7B4B52-E331-C240-87FE-6D652EFAA2F2}"/>
              </a:ext>
            </a:extLst>
          </p:cNvPr>
          <p:cNvSpPr txBox="1"/>
          <p:nvPr/>
        </p:nvSpPr>
        <p:spPr>
          <a:xfrm>
            <a:off x="6413980" y="2370505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White noise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427A0F6-11A5-1441-99E2-008E1175320C}"/>
              </a:ext>
            </a:extLst>
          </p:cNvPr>
          <p:cNvSpPr/>
          <p:nvPr/>
        </p:nvSpPr>
        <p:spPr>
          <a:xfrm>
            <a:off x="6199801" y="2829855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39A9F9-C8AE-7943-8D4F-90C73CBF5478}"/>
              </a:ext>
            </a:extLst>
          </p:cNvPr>
          <p:cNvSpPr txBox="1"/>
          <p:nvPr/>
        </p:nvSpPr>
        <p:spPr>
          <a:xfrm>
            <a:off x="6413980" y="2725808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Brown noise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1E46B911-EFCE-5145-8D4A-F2C17F89FFAF}"/>
              </a:ext>
            </a:extLst>
          </p:cNvPr>
          <p:cNvCxnSpPr>
            <a:cxnSpLocks/>
          </p:cNvCxnSpPr>
          <p:nvPr/>
        </p:nvCxnSpPr>
        <p:spPr>
          <a:xfrm>
            <a:off x="5674507" y="3828304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244BCD-9403-394B-8BA2-5DD01967DD00}"/>
              </a:ext>
            </a:extLst>
          </p:cNvPr>
          <p:cNvSpPr txBox="1"/>
          <p:nvPr/>
        </p:nvSpPr>
        <p:spPr>
          <a:xfrm>
            <a:off x="7198228" y="3646868"/>
            <a:ext cx="413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Original Data (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13904</a:t>
            </a:r>
            <a:r>
              <a:rPr lang="ko-KR" altLang="en-US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개 소리 파일</a:t>
            </a:r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376DD28-C752-C64E-B59F-834631F00745}"/>
              </a:ext>
            </a:extLst>
          </p:cNvPr>
          <p:cNvSpPr/>
          <p:nvPr/>
        </p:nvSpPr>
        <p:spPr>
          <a:xfrm>
            <a:off x="6221832" y="4272630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2647D8-9B5D-E84C-816E-184FD722FE10}"/>
              </a:ext>
            </a:extLst>
          </p:cNvPr>
          <p:cNvSpPr/>
          <p:nvPr/>
        </p:nvSpPr>
        <p:spPr>
          <a:xfrm>
            <a:off x="7009585" y="378650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545522-229B-C241-88EC-7A51F4D33296}"/>
              </a:ext>
            </a:extLst>
          </p:cNvPr>
          <p:cNvSpPr txBox="1"/>
          <p:nvPr/>
        </p:nvSpPr>
        <p:spPr>
          <a:xfrm>
            <a:off x="6522508" y="4193297"/>
            <a:ext cx="554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Korean Single Speaker Speech Dataset (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한국어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755012-C48F-4878-962C-EEF64A514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0" b="35136"/>
          <a:stretch/>
        </p:blipFill>
        <p:spPr bwMode="auto">
          <a:xfrm>
            <a:off x="1413785" y="1383591"/>
            <a:ext cx="4189073" cy="135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D817629-469C-46A2-9549-F091055AF1FF}"/>
              </a:ext>
            </a:extLst>
          </p:cNvPr>
          <p:cNvSpPr/>
          <p:nvPr/>
        </p:nvSpPr>
        <p:spPr>
          <a:xfrm>
            <a:off x="8148395" y="2138261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38C811B-6416-47B1-8B38-A78FC3503965}"/>
              </a:ext>
            </a:extLst>
          </p:cNvPr>
          <p:cNvSpPr/>
          <p:nvPr/>
        </p:nvSpPr>
        <p:spPr>
          <a:xfrm>
            <a:off x="8148395" y="2476815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AC0E4-8763-45F4-B5B1-41E328AAFA17}"/>
              </a:ext>
            </a:extLst>
          </p:cNvPr>
          <p:cNvSpPr txBox="1"/>
          <p:nvPr/>
        </p:nvSpPr>
        <p:spPr>
          <a:xfrm>
            <a:off x="8362574" y="2023612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Drill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0D82D-54F7-4870-9C86-D3869B1DCF3F}"/>
              </a:ext>
            </a:extLst>
          </p:cNvPr>
          <p:cNvSpPr txBox="1"/>
          <p:nvPr/>
        </p:nvSpPr>
        <p:spPr>
          <a:xfrm>
            <a:off x="8362574" y="2372768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Engine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6B31DC6-6232-4D9B-9C93-3452C8735C70}"/>
              </a:ext>
            </a:extLst>
          </p:cNvPr>
          <p:cNvSpPr/>
          <p:nvPr/>
        </p:nvSpPr>
        <p:spPr>
          <a:xfrm>
            <a:off x="8148395" y="2832118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846AF-BDB0-406A-96FE-582B0435B8DD}"/>
              </a:ext>
            </a:extLst>
          </p:cNvPr>
          <p:cNvSpPr txBox="1"/>
          <p:nvPr/>
        </p:nvSpPr>
        <p:spPr>
          <a:xfrm>
            <a:off x="8362574" y="2728071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Jackhammer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506B8B6-6727-468A-B3CC-F556CBEF8528}"/>
              </a:ext>
            </a:extLst>
          </p:cNvPr>
          <p:cNvSpPr/>
          <p:nvPr/>
        </p:nvSpPr>
        <p:spPr>
          <a:xfrm>
            <a:off x="8148395" y="3181714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E7B748-3722-482B-AFDD-F84322B2C228}"/>
              </a:ext>
            </a:extLst>
          </p:cNvPr>
          <p:cNvSpPr txBox="1"/>
          <p:nvPr/>
        </p:nvSpPr>
        <p:spPr>
          <a:xfrm>
            <a:off x="8362574" y="3077667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Air conditional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38AD09-436F-4EF8-A571-B1738B769331}"/>
              </a:ext>
            </a:extLst>
          </p:cNvPr>
          <p:cNvSpPr/>
          <p:nvPr/>
        </p:nvSpPr>
        <p:spPr>
          <a:xfrm>
            <a:off x="6199801" y="3185828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7A373D-4156-4D18-B7F2-FEB9A2B1CF15}"/>
              </a:ext>
            </a:extLst>
          </p:cNvPr>
          <p:cNvSpPr txBox="1"/>
          <p:nvPr/>
        </p:nvSpPr>
        <p:spPr>
          <a:xfrm>
            <a:off x="6413980" y="3071179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Children Playing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CF7BD89-F6E7-49F1-BF73-058BDEC40A72}"/>
              </a:ext>
            </a:extLst>
          </p:cNvPr>
          <p:cNvSpPr txBox="1"/>
          <p:nvPr/>
        </p:nvSpPr>
        <p:spPr>
          <a:xfrm>
            <a:off x="10791709" y="4116725"/>
            <a:ext cx="106680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srgbClr val="FFC000"/>
                </a:solidFill>
              </a:rPr>
              <a:t>12854</a:t>
            </a:r>
            <a:r>
              <a:rPr lang="ko-KR" altLang="en-US" sz="1400" dirty="0">
                <a:solidFill>
                  <a:srgbClr val="FFC000"/>
                </a:solidFill>
              </a:rPr>
              <a:t>개</a:t>
            </a:r>
            <a:br>
              <a:rPr lang="en-US" altLang="ko-KR" sz="1400" dirty="0">
                <a:solidFill>
                  <a:srgbClr val="FFC000"/>
                </a:solidFill>
              </a:rPr>
            </a:br>
            <a:endParaRPr lang="ko-KR" altLang="en-US" sz="1400" dirty="0">
              <a:solidFill>
                <a:srgbClr val="FFC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9879E6-3EC2-4CCB-B2A7-8141566BFD49}"/>
              </a:ext>
            </a:extLst>
          </p:cNvPr>
          <p:cNvSpPr txBox="1"/>
          <p:nvPr/>
        </p:nvSpPr>
        <p:spPr>
          <a:xfrm>
            <a:off x="2832580" y="579327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</a:rPr>
              <a:t>Original Data : </a:t>
            </a:r>
            <a:r>
              <a:rPr lang="ko-KR" altLang="en-US" b="1">
                <a:solidFill>
                  <a:srgbClr val="FFFF00"/>
                </a:solidFill>
              </a:rPr>
              <a:t>깔끔한 소리 데이터</a:t>
            </a:r>
            <a:r>
              <a:rPr lang="en-US" altLang="ko-KR" b="1">
                <a:solidFill>
                  <a:srgbClr val="FFFF00"/>
                </a:solidFill>
              </a:rPr>
              <a:t>, Noise Data</a:t>
            </a:r>
            <a:r>
              <a:rPr lang="ko-KR" altLang="en-US" b="1">
                <a:solidFill>
                  <a:srgbClr val="FFFF00"/>
                </a:solidFill>
              </a:rPr>
              <a:t>는 잡음 데이터</a:t>
            </a:r>
            <a:endParaRPr lang="en-US" altLang="ko-KR" b="1">
              <a:solidFill>
                <a:srgbClr val="FFFF00"/>
              </a:solidFill>
            </a:endParaRPr>
          </a:p>
          <a:p>
            <a:pPr algn="ctr"/>
            <a:r>
              <a:rPr lang="ko-KR" altLang="en-US" b="1">
                <a:solidFill>
                  <a:srgbClr val="FFFF00"/>
                </a:solidFill>
              </a:rPr>
              <a:t>이 둘을 섞어서 </a:t>
            </a:r>
            <a:r>
              <a:rPr lang="en-US" altLang="ko-KR" b="1">
                <a:solidFill>
                  <a:srgbClr val="FFFF00"/>
                </a:solidFill>
              </a:rPr>
              <a:t>NoiseAdded </a:t>
            </a:r>
            <a:r>
              <a:rPr lang="ko-KR" altLang="en-US" b="1">
                <a:solidFill>
                  <a:srgbClr val="FFFF00"/>
                </a:solidFill>
              </a:rPr>
              <a:t>소리 데이터를 만들었다</a:t>
            </a:r>
            <a:r>
              <a:rPr lang="en-US" altLang="ko-KR" b="1">
                <a:solidFill>
                  <a:srgbClr val="FFFF00"/>
                </a:solidFill>
              </a:rPr>
              <a:t>. (13904 * 8)</a:t>
            </a:r>
            <a:endParaRPr lang="ko-KR" altLang="en-US" b="1">
              <a:solidFill>
                <a:srgbClr val="FFFF00"/>
              </a:solidFill>
            </a:endParaRP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D02CCAE9-A8E3-48F6-BAA0-DCC659A9E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t="1483" r="-175" b="67623"/>
          <a:stretch/>
        </p:blipFill>
        <p:spPr bwMode="auto">
          <a:xfrm>
            <a:off x="1413785" y="2751099"/>
            <a:ext cx="4189073" cy="133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C762BA48-25AC-4320-A805-47C7AF425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59" b="5347"/>
          <a:stretch/>
        </p:blipFill>
        <p:spPr bwMode="auto">
          <a:xfrm>
            <a:off x="1413784" y="4034457"/>
            <a:ext cx="4189073" cy="133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_0000">
            <a:hlinkClick r:id="" action="ppaction://media"/>
            <a:extLst>
              <a:ext uri="{FF2B5EF4-FFF2-40B4-BE49-F238E27FC236}">
                <a16:creationId xmlns:a16="http://schemas.microsoft.com/office/drawing/2014/main" id="{BC933A37-6418-4F15-85F6-94B6A5CDF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19236" y="48517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926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36340A-D893-46FC-9A80-82F4DEA91533}"/>
              </a:ext>
            </a:extLst>
          </p:cNvPr>
          <p:cNvGrpSpPr/>
          <p:nvPr/>
        </p:nvGrpSpPr>
        <p:grpSpPr>
          <a:xfrm>
            <a:off x="1015479" y="1201995"/>
            <a:ext cx="9872350" cy="4292314"/>
            <a:chOff x="981682" y="1847829"/>
            <a:chExt cx="4189073" cy="18643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4E7E6C8-E788-5B4D-8C2B-CD302BD8E913}"/>
                </a:ext>
              </a:extLst>
            </p:cNvPr>
            <p:cNvSpPr/>
            <p:nvPr/>
          </p:nvSpPr>
          <p:spPr>
            <a:xfrm>
              <a:off x="981682" y="1847830"/>
              <a:ext cx="4189073" cy="1864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rgbClr val="63E7E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7AA854FC-E15B-4294-AA67-A2D95FD6C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686" y="1847829"/>
              <a:ext cx="4152366" cy="1864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10941A-B115-4169-BC2B-52DB7BB41F86}"/>
              </a:ext>
            </a:extLst>
          </p:cNvPr>
          <p:cNvSpPr txBox="1"/>
          <p:nvPr/>
        </p:nvSpPr>
        <p:spPr>
          <a:xfrm>
            <a:off x="527486" y="5746954"/>
            <a:ext cx="11081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은 </a:t>
            </a:r>
            <a:r>
              <a:rPr lang="en-US" altLang="ko-KR" sz="1600" b="1" dirty="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LSTM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CNN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의 경우 </a:t>
            </a:r>
            <a:r>
              <a:rPr lang="en-US" altLang="ko-KR" sz="1600" b="1" dirty="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CR-CED </a:t>
            </a:r>
            <a:r>
              <a:rPr lang="ko-KR" altLang="en-US" sz="1600" b="1" dirty="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방식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으로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모델을 설계하였다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05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이론적 배경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rgbClr val="4243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CNN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Fourier Transform</a:t>
            </a: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                      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500D7C-C70A-45E1-9409-B05C6B65731D}"/>
              </a:ext>
            </a:extLst>
          </p:cNvPr>
          <p:cNvGrpSpPr/>
          <p:nvPr/>
        </p:nvGrpSpPr>
        <p:grpSpPr>
          <a:xfrm>
            <a:off x="5378573" y="1406179"/>
            <a:ext cx="6483208" cy="4482451"/>
            <a:chOff x="5440372" y="1644051"/>
            <a:chExt cx="6393040" cy="40907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949E234-2C77-4732-873E-86FC4961D7B0}"/>
                </a:ext>
              </a:extLst>
            </p:cNvPr>
            <p:cNvSpPr/>
            <p:nvPr/>
          </p:nvSpPr>
          <p:spPr>
            <a:xfrm>
              <a:off x="5440372" y="1644051"/>
              <a:ext cx="6393040" cy="4090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rgbClr val="63E7E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9A182BC-88A8-407C-A782-C83BF308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8679" y="1747036"/>
              <a:ext cx="5704146" cy="391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225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CNN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Fourier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Transform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AD3B0F-563C-46CB-ADA4-C4F7018332BA}"/>
              </a:ext>
            </a:extLst>
          </p:cNvPr>
          <p:cNvSpPr/>
          <p:nvPr/>
        </p:nvSpPr>
        <p:spPr>
          <a:xfrm>
            <a:off x="5461139" y="1059497"/>
            <a:ext cx="6393040" cy="5104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rgbClr val="63E7E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3E9697-0CDF-4F3F-895E-F88AC1B25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221" y="1144149"/>
            <a:ext cx="6115932" cy="493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68A210-229A-411D-8F95-81AC4D2B0CDE}"/>
              </a:ext>
            </a:extLst>
          </p:cNvPr>
          <p:cNvGrpSpPr/>
          <p:nvPr/>
        </p:nvGrpSpPr>
        <p:grpSpPr>
          <a:xfrm>
            <a:off x="516358" y="4496785"/>
            <a:ext cx="4529717" cy="1667680"/>
            <a:chOff x="981682" y="1701794"/>
            <a:chExt cx="6297659" cy="20335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A7A81E4-902B-49D1-AFE9-F018C10698A2}"/>
                </a:ext>
              </a:extLst>
            </p:cNvPr>
            <p:cNvSpPr/>
            <p:nvPr/>
          </p:nvSpPr>
          <p:spPr>
            <a:xfrm>
              <a:off x="981682" y="1701794"/>
              <a:ext cx="6297659" cy="2033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rgbClr val="63E7E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E9C142F1-A9A0-4498-A237-D02CD7C07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370" y="1921839"/>
              <a:ext cx="5734050" cy="155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39CA5A-AABE-4097-B105-ED998DA2AE6D}"/>
              </a:ext>
            </a:extLst>
          </p:cNvPr>
          <p:cNvGrpSpPr/>
          <p:nvPr/>
        </p:nvGrpSpPr>
        <p:grpSpPr>
          <a:xfrm>
            <a:off x="1764842" y="1210798"/>
            <a:ext cx="2053515" cy="2482573"/>
            <a:chOff x="1651820" y="1536251"/>
            <a:chExt cx="2053515" cy="235693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ED4FD7-1B3B-42A7-B733-17B0E8E62B44}"/>
                </a:ext>
              </a:extLst>
            </p:cNvPr>
            <p:cNvSpPr/>
            <p:nvPr/>
          </p:nvSpPr>
          <p:spPr>
            <a:xfrm>
              <a:off x="1651820" y="1536251"/>
              <a:ext cx="2053515" cy="235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rgbClr val="63E7E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20339C6-23F3-4760-9172-57201DC8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9811" y="1649658"/>
              <a:ext cx="1855874" cy="2097945"/>
            </a:xfrm>
            <a:prstGeom prst="rect">
              <a:avLst/>
            </a:prstGeom>
          </p:spPr>
        </p:pic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615DDF7-CCE2-46CF-B7EB-F308D480E43A}"/>
              </a:ext>
            </a:extLst>
          </p:cNvPr>
          <p:cNvSpPr/>
          <p:nvPr/>
        </p:nvSpPr>
        <p:spPr>
          <a:xfrm rot="5400000">
            <a:off x="2198690" y="3776941"/>
            <a:ext cx="1128250" cy="65442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9F9F657-A69A-421B-A3A8-6EEF8B9F1F67}"/>
              </a:ext>
            </a:extLst>
          </p:cNvPr>
          <p:cNvSpPr/>
          <p:nvPr/>
        </p:nvSpPr>
        <p:spPr>
          <a:xfrm rot="18900000">
            <a:off x="4785988" y="3953524"/>
            <a:ext cx="935239" cy="65442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6BE763-1DFB-4F1F-B199-350FA11C0170}"/>
              </a:ext>
            </a:extLst>
          </p:cNvPr>
          <p:cNvSpPr/>
          <p:nvPr/>
        </p:nvSpPr>
        <p:spPr>
          <a:xfrm>
            <a:off x="2299855" y="3254493"/>
            <a:ext cx="928254" cy="256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71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 CNN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 및 구현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EC9405-3F7B-471E-8B0F-96532BDB6F91}"/>
              </a:ext>
            </a:extLst>
          </p:cNvPr>
          <p:cNvGrpSpPr/>
          <p:nvPr/>
        </p:nvGrpSpPr>
        <p:grpSpPr>
          <a:xfrm>
            <a:off x="2192371" y="1759306"/>
            <a:ext cx="7807258" cy="3475892"/>
            <a:chOff x="2673116" y="1094921"/>
            <a:chExt cx="6393040" cy="34851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D85E37-C73B-4F31-A7D3-628791CF9F05}"/>
                </a:ext>
              </a:extLst>
            </p:cNvPr>
            <p:cNvSpPr/>
            <p:nvPr/>
          </p:nvSpPr>
          <p:spPr>
            <a:xfrm>
              <a:off x="2673116" y="1094921"/>
              <a:ext cx="6393040" cy="3485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rgbClr val="63E7E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0CF8B379-DB43-4067-A8F6-FFDD9528F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611" y="1242057"/>
              <a:ext cx="5734050" cy="319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7495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C957070AE68204A981158F7712CBE5A" ma:contentTypeVersion="2" ma:contentTypeDescription="새 문서를 만듭니다." ma:contentTypeScope="" ma:versionID="11cc67baba70a5e3f3bef19afb955310">
  <xsd:schema xmlns:xsd="http://www.w3.org/2001/XMLSchema" xmlns:xs="http://www.w3.org/2001/XMLSchema" xmlns:p="http://schemas.microsoft.com/office/2006/metadata/properties" xmlns:ns3="57a6bb9e-8fb7-42ad-a8ea-ff85472d7442" targetNamespace="http://schemas.microsoft.com/office/2006/metadata/properties" ma:root="true" ma:fieldsID="34c8f6dc38e7ccbb2031d53b7921aca8" ns3:_="">
    <xsd:import namespace="57a6bb9e-8fb7-42ad-a8ea-ff85472d74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a6bb9e-8fb7-42ad-a8ea-ff85472d74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D1AC69-F2A8-4F96-A52B-B4147164B0ED}">
  <ds:schemaRefs>
    <ds:schemaRef ds:uri="57a6bb9e-8fb7-42ad-a8ea-ff85472d7442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A544B56-D76D-4DE8-8030-D763FBE8E254}">
  <ds:schemaRefs>
    <ds:schemaRef ds:uri="57a6bb9e-8fb7-42ad-a8ea-ff85472d74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6A764F-E6E9-4269-ABF7-F91C399B20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2032</Words>
  <Application>Microsoft Office PowerPoint</Application>
  <PresentationFormat>와이드스크린</PresentationFormat>
  <Paragraphs>235</Paragraphs>
  <Slides>17</Slides>
  <Notes>17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Nanum Gothic</vt:lpstr>
      <vt:lpstr>PureunJeonnam</vt:lpstr>
      <vt:lpstr>맑은 고딕</vt:lpstr>
      <vt:lpstr>한양신명조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남윤원</dc:creator>
  <cp:lastModifiedBy>wallmuralm@gmail.com</cp:lastModifiedBy>
  <cp:revision>36</cp:revision>
  <dcterms:created xsi:type="dcterms:W3CDTF">2018-10-06T07:20:02Z</dcterms:created>
  <dcterms:modified xsi:type="dcterms:W3CDTF">2020-11-06T03:06:50Z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0x010100DC957070AE68204A981158F7712CBE5A</vt:lpwstr>
  </property>
</Properties>
</file>